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5" r:id="rId4"/>
    <p:sldId id="266" r:id="rId5"/>
    <p:sldId id="283" r:id="rId6"/>
    <p:sldId id="284" r:id="rId7"/>
    <p:sldId id="267" r:id="rId8"/>
    <p:sldId id="282" r:id="rId9"/>
    <p:sldId id="260" r:id="rId10"/>
    <p:sldId id="263" r:id="rId11"/>
    <p:sldId id="264" r:id="rId12"/>
    <p:sldId id="25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59"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38"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A40D-19C3-4BFA-B932-D5D8AF465895}" type="datetimeFigureOut">
              <a:rPr lang="en-GB" smtClean="0"/>
              <a:t>31/07/2018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E5722-A51A-42AA-9AB5-159BFA33DC77}" type="slidenum">
              <a:rPr lang="en-GB" smtClean="0"/>
              <a:t>‹#›</a:t>
            </a:fld>
            <a:endParaRPr lang="en-GB"/>
          </a:p>
        </p:txBody>
      </p:sp>
    </p:spTree>
    <p:extLst>
      <p:ext uri="{BB962C8B-B14F-4D97-AF65-F5344CB8AC3E}">
        <p14:creationId xmlns:p14="http://schemas.microsoft.com/office/powerpoint/2010/main" val="3277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60590-5519-40B9-86B4-4CC277A705A8}" type="slidenum">
              <a:rPr lang="en-GB" smtClean="0"/>
              <a:t>11</a:t>
            </a:fld>
            <a:endParaRPr lang="en-GB"/>
          </a:p>
        </p:txBody>
      </p:sp>
    </p:spTree>
    <p:extLst>
      <p:ext uri="{BB962C8B-B14F-4D97-AF65-F5344CB8AC3E}">
        <p14:creationId xmlns:p14="http://schemas.microsoft.com/office/powerpoint/2010/main" val="153719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00192" y="6356350"/>
            <a:ext cx="2386608" cy="365125"/>
          </a:xfrm>
          <a:prstGeom prst="rect">
            <a:avLst/>
          </a:prstGeom>
        </p:spPr>
        <p:txBody>
          <a:bodyPr/>
          <a:lstStyle>
            <a:lvl1pPr>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32552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2706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4019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792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9334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5458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6854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41008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7493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74409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24416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457200" y="6356350"/>
            <a:ext cx="2386608" cy="365125"/>
          </a:xfrm>
          <a:prstGeom prst="rect">
            <a:avLst/>
          </a:prstGeom>
        </p:spPr>
        <p:txBody>
          <a:bodyPr/>
          <a:lstStyle>
            <a:lvl1pPr>
              <a:defRPr sz="1100">
                <a:solidFill>
                  <a:schemeClr val="tx1">
                    <a:lumMod val="65000"/>
                    <a:lumOff val="35000"/>
                  </a:schemeClr>
                </a:solidFill>
              </a:defRPr>
            </a:lvl1pPr>
          </a:lstStyle>
          <a:p>
            <a:r>
              <a:rPr lang="en-GB" dirty="0" smtClean="0"/>
              <a:t>Compassion: a facilitator’s guide</a:t>
            </a:r>
            <a:endParaRPr lang="en-GB" dirty="0"/>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lgn="ctr">
              <a:defRPr sz="1100">
                <a:solidFill>
                  <a:schemeClr val="tx1">
                    <a:lumMod val="65000"/>
                    <a:lumOff val="35000"/>
                  </a:schemeClr>
                </a:solidFill>
              </a:defRPr>
            </a:lvl1pPr>
          </a:lstStyle>
          <a:p>
            <a:r>
              <a:rPr lang="en-GB" dirty="0" smtClean="0"/>
              <a:t>Part of the </a:t>
            </a:r>
            <a:r>
              <a:rPr lang="en-GB" i="1" dirty="0" smtClean="0"/>
              <a:t>DNA of Care </a:t>
            </a:r>
            <a:r>
              <a:rPr lang="en-GB" dirty="0" smtClean="0"/>
              <a:t>programme</a:t>
            </a:r>
            <a:endParaRPr lang="en-GB" dirty="0"/>
          </a:p>
        </p:txBody>
      </p:sp>
      <p:sp>
        <p:nvSpPr>
          <p:cNvPr id="9" name="Slide Number Placeholder 5"/>
          <p:cNvSpPr>
            <a:spLocks noGrp="1"/>
          </p:cNvSpPr>
          <p:nvPr>
            <p:ph type="sldNum" sz="quarter" idx="4"/>
          </p:nvPr>
        </p:nvSpPr>
        <p:spPr>
          <a:xfrm>
            <a:off x="6372200" y="6356350"/>
            <a:ext cx="2448272" cy="365125"/>
          </a:xfrm>
          <a:prstGeom prst="rect">
            <a:avLst/>
          </a:prstGeom>
        </p:spPr>
        <p:txBody>
          <a:bodyPr/>
          <a:lstStyle>
            <a:lvl1pPr algn="l">
              <a:defRPr sz="1100">
                <a:solidFill>
                  <a:schemeClr val="tx1">
                    <a:lumMod val="65000"/>
                    <a:lumOff val="35000"/>
                  </a:schemeClr>
                </a:solidFil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82959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atientvoices.org.uk/flv/1016pv384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atientvoices.org.uk/flv/1019pv384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atientvoices.org.uk/flv/1018pv384s.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patientvoices.org.uk/flv/1028pv384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atientvoices.org.uk/flv/0999pv384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atientvoices.org.uk/flv/1005pv384s.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atientvoices.org.uk/flv/1004pv384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atientvoices.org.uk/flv/1001pv384s.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patientvoices.org.uk/flv/1007pv384s.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patientvoices.org.uk/flv/1008pv384s.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patientvoices.org.uk/flv/1003pv384s.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patientvoices.org.uk/flv/1014pv384s.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patientvoices.org.uk/flv/0996pv384s.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7772400" cy="1470025"/>
          </a:xfrm>
        </p:spPr>
        <p:txBody>
          <a:bodyPr/>
          <a:lstStyle/>
          <a:p>
            <a:r>
              <a:rPr lang="en-GB" dirty="0" smtClean="0">
                <a:solidFill>
                  <a:schemeClr val="tx1">
                    <a:lumMod val="65000"/>
                    <a:lumOff val="35000"/>
                  </a:schemeClr>
                </a:solidFill>
              </a:rPr>
              <a:t>Resilience</a:t>
            </a:r>
            <a:endParaRPr lang="en-GB"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GB" dirty="0" smtClean="0">
                <a:solidFill>
                  <a:schemeClr val="tx1">
                    <a:lumMod val="65000"/>
                    <a:lumOff val="35000"/>
                  </a:schemeClr>
                </a:solidFill>
              </a:rPr>
              <a:t>Part of the </a:t>
            </a:r>
            <a:r>
              <a:rPr lang="en-GB" i="1" dirty="0" smtClean="0">
                <a:solidFill>
                  <a:schemeClr val="tx1">
                    <a:lumMod val="65000"/>
                    <a:lumOff val="35000"/>
                  </a:schemeClr>
                </a:solidFill>
              </a:rPr>
              <a:t>DNA of Care </a:t>
            </a:r>
            <a:r>
              <a:rPr lang="en-GB" dirty="0" smtClean="0">
                <a:solidFill>
                  <a:schemeClr val="tx1">
                    <a:lumMod val="65000"/>
                    <a:lumOff val="35000"/>
                  </a:schemeClr>
                </a:solidFill>
              </a:rPr>
              <a:t>Programme</a:t>
            </a:r>
            <a:endParaRPr lang="en-GB" dirty="0">
              <a:solidFill>
                <a:schemeClr val="tx1">
                  <a:lumMod val="65000"/>
                  <a:lumOff val="35000"/>
                </a:schemeClr>
              </a:solidFill>
            </a:endParaRPr>
          </a:p>
        </p:txBody>
      </p:sp>
      <p:pic>
        <p:nvPicPr>
          <p:cNvPr id="1027" name="Picture 4" descr="Best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81" y="604031"/>
            <a:ext cx="182086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PV logo (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19906"/>
            <a:ext cx="1431925" cy="71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p:cNvSpPr>
            <a:spLocks noChangeArrowheads="1"/>
          </p:cNvSpPr>
          <p:nvPr/>
        </p:nvSpPr>
        <p:spPr bwMode="auto">
          <a:xfrm>
            <a:off x="0"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C:\Users\Pip Hardy\AppData\Local\Microsoft\Windows\INetCache\Content.Word\NHS England logo_NHS Blue_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498" y="628279"/>
            <a:ext cx="1159004" cy="880753"/>
          </a:xfrm>
          <a:prstGeom prst="rect">
            <a:avLst/>
          </a:prstGeom>
          <a:noFill/>
          <a:ln>
            <a:noFill/>
          </a:ln>
        </p:spPr>
      </p:pic>
      <p:sp>
        <p:nvSpPr>
          <p:cNvPr id="10"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3"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71951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Two sides of the same coin</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C:\Users\kdeeny\AppData\Local\Microsoft\Windows\Temporary Internet Files\Content.Outlook\EWI7QWEZ\CrwGF0WXYAARYm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 uri="{28A0092B-C50C-407E-A947-70E740481C1C}">
                <a14:useLocalDpi xmlns:a14="http://schemas.microsoft.com/office/drawing/2010/main" val="0"/>
              </a:ext>
            </a:extLst>
          </a:blip>
          <a:srcRect l="11313" r="16503"/>
          <a:stretch/>
        </p:blipFill>
        <p:spPr bwMode="auto">
          <a:xfrm>
            <a:off x="4054320" y="1628800"/>
            <a:ext cx="4590023"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95536" y="1700808"/>
            <a:ext cx="3312368" cy="3888432"/>
          </a:xfrm>
        </p:spPr>
        <p:txBody>
          <a:bodyPr>
            <a:normAutofit/>
          </a:bodyPr>
          <a:lstStyle/>
          <a:p>
            <a:pPr marL="0" indent="0">
              <a:buNone/>
            </a:pPr>
            <a:r>
              <a:rPr lang="en-GB" sz="2600" b="1" dirty="0" smtClean="0"/>
              <a:t>Staff </a:t>
            </a:r>
            <a:r>
              <a:rPr lang="en-GB" sz="2600" b="1" dirty="0"/>
              <a:t>experience drives patient </a:t>
            </a:r>
            <a:r>
              <a:rPr lang="en-GB" sz="2600" b="1" dirty="0" smtClean="0"/>
              <a:t>experience.</a:t>
            </a:r>
            <a:endParaRPr lang="en-GB" sz="2600" dirty="0" smtClean="0"/>
          </a:p>
          <a:p>
            <a:pPr marL="0" indent="0">
              <a:buNone/>
            </a:pPr>
            <a:r>
              <a:rPr lang="en-GB" sz="2600" i="1" dirty="0" smtClean="0"/>
              <a:t>‘Focusing </a:t>
            </a:r>
            <a:r>
              <a:rPr lang="en-GB" sz="2600" i="1" dirty="0"/>
              <a:t>on this relationship could be the most important move for the healthcare system to make</a:t>
            </a:r>
            <a:r>
              <a:rPr lang="en-GB" sz="2600" i="1" dirty="0" smtClean="0"/>
              <a:t>.’</a:t>
            </a:r>
          </a:p>
          <a:p>
            <a:pPr marL="0" indent="0">
              <a:buNone/>
            </a:pPr>
            <a:r>
              <a:rPr lang="en-GB" sz="2200" dirty="0" smtClean="0"/>
              <a:t>	Karen </a:t>
            </a:r>
            <a:r>
              <a:rPr lang="en-GB" sz="2200" dirty="0" err="1" smtClean="0"/>
              <a:t>Deeny</a:t>
            </a:r>
            <a:r>
              <a:rPr lang="en-GB" sz="2200" dirty="0" smtClean="0"/>
              <a:t>, 2017</a:t>
            </a:r>
          </a:p>
          <a:p>
            <a:pPr marL="0" indent="0">
              <a:buNone/>
            </a:pPr>
            <a:endParaRPr lang="en-GB" sz="2600" b="1" dirty="0">
              <a:solidFill>
                <a:schemeClr val="bg2"/>
              </a:solidFill>
            </a:endParaRPr>
          </a:p>
        </p:txBody>
      </p:sp>
    </p:spTree>
    <p:extLst>
      <p:ext uri="{BB962C8B-B14F-4D97-AF65-F5344CB8AC3E}">
        <p14:creationId xmlns:p14="http://schemas.microsoft.com/office/powerpoint/2010/main" val="2218296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for everyone</a:t>
            </a:r>
            <a:endParaRPr lang="en-GB" dirty="0"/>
          </a:p>
        </p:txBody>
      </p:sp>
      <p:sp>
        <p:nvSpPr>
          <p:cNvPr id="3" name="Content Placeholder 2"/>
          <p:cNvSpPr>
            <a:spLocks noGrp="1"/>
          </p:cNvSpPr>
          <p:nvPr>
            <p:ph idx="1"/>
          </p:nvPr>
        </p:nvSpPr>
        <p:spPr>
          <a:xfrm>
            <a:off x="395536" y="1700808"/>
            <a:ext cx="4176464" cy="3888432"/>
          </a:xfrm>
        </p:spPr>
        <p:txBody>
          <a:bodyPr>
            <a:normAutofit/>
          </a:bodyPr>
          <a:lstStyle/>
          <a:p>
            <a:pPr marL="0" indent="0"/>
            <a:endParaRPr lang="en-GB" i="1" dirty="0" smtClean="0">
              <a:solidFill>
                <a:srgbClr val="000000"/>
              </a:solidFill>
            </a:endParaRPr>
          </a:p>
          <a:p>
            <a:pPr marL="0" indent="0">
              <a:buNone/>
            </a:pPr>
            <a:r>
              <a:rPr lang="en-GB" i="1" dirty="0" smtClean="0">
                <a:solidFill>
                  <a:srgbClr val="000000"/>
                </a:solidFill>
              </a:rPr>
              <a:t>‘</a:t>
            </a:r>
            <a:r>
              <a:rPr lang="en-GB" i="1" dirty="0" smtClean="0"/>
              <a:t>Both staff and patients need care, compassion and respect.’ </a:t>
            </a:r>
          </a:p>
          <a:p>
            <a:pPr marL="0" indent="0"/>
            <a:endParaRPr lang="en-GB" dirty="0"/>
          </a:p>
          <a:p>
            <a:pPr marL="0" indent="0">
              <a:buNone/>
            </a:pPr>
            <a:r>
              <a:rPr lang="en-GB" sz="2600" dirty="0" smtClean="0"/>
              <a:t>Professor </a:t>
            </a:r>
            <a:r>
              <a:rPr lang="en-GB" sz="2600" dirty="0"/>
              <a:t>Michael West </a:t>
            </a:r>
            <a:r>
              <a:rPr lang="en-GB" sz="2600" dirty="0" smtClean="0"/>
              <a:t>2014</a:t>
            </a:r>
            <a:endParaRPr lang="en-GB" sz="2600" dirty="0"/>
          </a:p>
          <a:p>
            <a:endParaRPr lang="en-GB" dirty="0"/>
          </a:p>
        </p:txBody>
      </p:sp>
      <p:pic>
        <p:nvPicPr>
          <p:cNvPr id="4" name="Picture 2" descr="\\Wanderer\server2000\Projects\Patient Voices II\Conferences and abstracts\2013\Global Mental Health\IMG_43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04864"/>
            <a:ext cx="4232559" cy="3174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371291" y="468508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
        <p:nvSpPr>
          <p:cNvPr id="6"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8"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15956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DNA of Care </a:t>
            </a:r>
            <a:r>
              <a:rPr lang="en-GB" dirty="0" smtClean="0"/>
              <a:t>stories of resilience</a:t>
            </a:r>
            <a:endParaRPr lang="en-GB" dirty="0"/>
          </a:p>
        </p:txBody>
      </p:sp>
      <p:sp>
        <p:nvSpPr>
          <p:cNvPr id="3" name="Content Placeholder 2"/>
          <p:cNvSpPr>
            <a:spLocks noGrp="1"/>
          </p:cNvSpPr>
          <p:nvPr>
            <p:ph idx="1"/>
          </p:nvPr>
        </p:nvSpPr>
        <p:spPr>
          <a:xfrm>
            <a:off x="457200" y="1711349"/>
            <a:ext cx="3754760" cy="4525963"/>
          </a:xfrm>
        </p:spPr>
        <p:txBody>
          <a:bodyPr>
            <a:normAutofit fontScale="92500" lnSpcReduction="10000"/>
          </a:bodyPr>
          <a:lstStyle/>
          <a:p>
            <a:r>
              <a:rPr lang="en-GB" dirty="0" smtClean="0"/>
              <a:t>Dis-integration</a:t>
            </a:r>
          </a:p>
          <a:p>
            <a:r>
              <a:rPr lang="en-GB" dirty="0" smtClean="0"/>
              <a:t>What do you see?</a:t>
            </a:r>
          </a:p>
          <a:p>
            <a:r>
              <a:rPr lang="en-GB" dirty="0" smtClean="0"/>
              <a:t>Stay</a:t>
            </a:r>
          </a:p>
          <a:p>
            <a:r>
              <a:rPr lang="en-GB" dirty="0" smtClean="0"/>
              <a:t>Floristry, perhaps?</a:t>
            </a:r>
          </a:p>
          <a:p>
            <a:r>
              <a:rPr lang="en-GB" dirty="0" smtClean="0"/>
              <a:t>Impermanence</a:t>
            </a:r>
          </a:p>
          <a:p>
            <a:r>
              <a:rPr lang="en-GB" dirty="0"/>
              <a:t>I’m </a:t>
            </a:r>
            <a:r>
              <a:rPr lang="en-GB" dirty="0" smtClean="0"/>
              <a:t>sorry</a:t>
            </a:r>
          </a:p>
          <a:p>
            <a:r>
              <a:rPr lang="en-GB" dirty="0"/>
              <a:t>Forgotten to </a:t>
            </a:r>
            <a:r>
              <a:rPr lang="en-GB" dirty="0" smtClean="0"/>
              <a:t>remember</a:t>
            </a:r>
          </a:p>
          <a:p>
            <a:r>
              <a:rPr lang="en-GB" dirty="0" smtClean="0"/>
              <a:t>Now I know health?</a:t>
            </a:r>
            <a:endParaRPr lang="en-GB" dirty="0"/>
          </a:p>
          <a:p>
            <a:endParaRPr lang="en-GB" dirty="0"/>
          </a:p>
          <a:p>
            <a:endParaRPr lang="en-GB" dirty="0" smtClean="0"/>
          </a:p>
          <a:p>
            <a:endParaRPr lang="en-GB" dirty="0"/>
          </a:p>
        </p:txBody>
      </p:sp>
      <p:sp>
        <p:nvSpPr>
          <p:cNvPr id="4" name="Content Placeholder 2"/>
          <p:cNvSpPr txBox="1">
            <a:spLocks/>
          </p:cNvSpPr>
          <p:nvPr/>
        </p:nvSpPr>
        <p:spPr>
          <a:xfrm>
            <a:off x="4788024" y="1745847"/>
            <a:ext cx="367240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Red shoes</a:t>
            </a:r>
          </a:p>
          <a:p>
            <a:r>
              <a:rPr lang="en-GB" dirty="0" smtClean="0"/>
              <a:t>The moonlight world</a:t>
            </a:r>
          </a:p>
          <a:p>
            <a:r>
              <a:rPr lang="en-GB" dirty="0" smtClean="0"/>
              <a:t>Tears</a:t>
            </a:r>
          </a:p>
          <a:p>
            <a:r>
              <a:rPr lang="en-GB" dirty="0" smtClean="0"/>
              <a:t>Stickers</a:t>
            </a:r>
          </a:p>
          <a:p>
            <a:r>
              <a:rPr lang="en-GB" dirty="0" smtClean="0"/>
              <a:t>Take my hand and we will grow</a:t>
            </a:r>
          </a:p>
          <a:p>
            <a:r>
              <a:rPr lang="en-GB" dirty="0" smtClean="0"/>
              <a:t>You can do this!</a:t>
            </a:r>
            <a:endParaRPr lang="en-GB" dirty="0"/>
          </a:p>
        </p:txBody>
      </p:sp>
      <p:sp>
        <p:nvSpPr>
          <p:cNvPr id="5"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7"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98709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Dis-integration</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Dis-integration</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www.patientvoices.org.uk/flv/1016pv384s.htm              Rebecca Walker 2016</a:t>
            </a:r>
            <a:endParaRPr lang="en-GB" sz="1400" dirty="0">
              <a:solidFill>
                <a:srgbClr val="626262"/>
              </a:solidFill>
            </a:endParaRPr>
          </a:p>
        </p:txBody>
      </p:sp>
      <p:pic>
        <p:nvPicPr>
          <p:cNvPr id="1027" name="Picture 3" descr="\\WANDERER\server2000\Projects\PV website\wordles\1016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924" y="1666005"/>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93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Stay</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Stay</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3" descr="\\WANDERER\server2000\Projects\PV website\wordles\1019pvw320.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3701" y="1700808"/>
            <a:ext cx="5472608" cy="4104456"/>
          </a:xfrm>
          <a:prstGeom prst="rect">
            <a:avLst/>
          </a:prstGeom>
          <a:noFill/>
          <a:ln>
            <a:solidFill>
              <a:srgbClr val="626262"/>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www.patientvoices.org.uk/flv/1019pv384s.htm                 Rachel </a:t>
            </a:r>
            <a:r>
              <a:rPr lang="en-GB" sz="1400" dirty="0" err="1" smtClean="0">
                <a:solidFill>
                  <a:srgbClr val="626262"/>
                </a:solidFill>
              </a:rPr>
              <a:t>Scanlan</a:t>
            </a:r>
            <a:r>
              <a:rPr lang="en-GB" sz="1400" dirty="0" smtClean="0">
                <a:solidFill>
                  <a:srgbClr val="626262"/>
                </a:solidFill>
              </a:rPr>
              <a:t> 2016</a:t>
            </a:r>
            <a:endParaRPr lang="en-GB" sz="1400" dirty="0">
              <a:solidFill>
                <a:srgbClr val="626262"/>
              </a:solidFill>
            </a:endParaRPr>
          </a:p>
        </p:txBody>
      </p:sp>
    </p:spTree>
    <p:extLst>
      <p:ext uri="{BB962C8B-B14F-4D97-AF65-F5344CB8AC3E}">
        <p14:creationId xmlns:p14="http://schemas.microsoft.com/office/powerpoint/2010/main" val="354979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Floristry, perhaps?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Floristry, perhaps?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www.patientvoices.org.uk/flv/1018pv384s.htm                    </a:t>
            </a:r>
            <a:r>
              <a:rPr lang="en-GB" sz="1400" dirty="0" err="1" smtClean="0">
                <a:solidFill>
                  <a:srgbClr val="626262"/>
                </a:solidFill>
              </a:rPr>
              <a:t>Lizz</a:t>
            </a:r>
            <a:r>
              <a:rPr lang="en-GB" sz="1400" dirty="0" smtClean="0">
                <a:solidFill>
                  <a:srgbClr val="626262"/>
                </a:solidFill>
              </a:rPr>
              <a:t> Summers 2016</a:t>
            </a:r>
            <a:endParaRPr lang="en-GB" sz="1400" dirty="0">
              <a:solidFill>
                <a:srgbClr val="626262"/>
              </a:solidFill>
            </a:endParaRPr>
          </a:p>
        </p:txBody>
      </p:sp>
      <p:pic>
        <p:nvPicPr>
          <p:cNvPr id="1027" name="Picture 3" descr="\\WANDERER\server2000\Projects\PV website\wordles\101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933" y="1685430"/>
            <a:ext cx="5423002" cy="406725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6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Impermanence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Impermanence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www.patientvoices.org.uk/flv/1028pv384s.htm             Natasha Curran 2016</a:t>
            </a:r>
            <a:endParaRPr lang="en-GB" sz="1400" dirty="0">
              <a:solidFill>
                <a:srgbClr val="626262"/>
              </a:solidFill>
            </a:endParaRPr>
          </a:p>
        </p:txBody>
      </p:sp>
      <p:pic>
        <p:nvPicPr>
          <p:cNvPr id="1026" name="Picture 2" descr="\\WANDERER\server2000\Projects\PV website\wordles\102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00808"/>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9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 sorry</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I’m sorry</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www.patientvoices.org.uk/flv/0999pv384s.htm                    Sharon Knight 2016</a:t>
            </a:r>
            <a:endParaRPr lang="en-GB" sz="1400" dirty="0">
              <a:solidFill>
                <a:srgbClr val="626262"/>
              </a:solidFill>
            </a:endParaRPr>
          </a:p>
        </p:txBody>
      </p:sp>
      <p:pic>
        <p:nvPicPr>
          <p:cNvPr id="1032" name="Picture 8" descr="\\WANDERER\server2000\Projects\PV website\wordles\0999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012" y="1700807"/>
            <a:ext cx="5542292" cy="41567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14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Forgotten to remember</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Forgotten to remember</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www.patientvoices.org.uk/flv/1005pv384s.htm                 Ruth Bromley 2016</a:t>
            </a:r>
            <a:endParaRPr lang="en-GB" sz="1400" dirty="0">
              <a:solidFill>
                <a:srgbClr val="626262"/>
              </a:solidFill>
            </a:endParaRPr>
          </a:p>
        </p:txBody>
      </p:sp>
      <p:pic>
        <p:nvPicPr>
          <p:cNvPr id="1027" name="Picture 3" descr="\\WANDERER\server2000\Projects\PV website\wordles\1005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282" y="1860517"/>
            <a:ext cx="5327901" cy="399701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48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 know health?</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Now I know health?</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www.patientvoices.org.uk/flv/1004pv384s.htm                 Nick Harland 2016</a:t>
            </a:r>
            <a:endParaRPr lang="en-GB" sz="1400" dirty="0">
              <a:solidFill>
                <a:srgbClr val="626262"/>
              </a:solidFill>
            </a:endParaRPr>
          </a:p>
        </p:txBody>
      </p:sp>
      <p:pic>
        <p:nvPicPr>
          <p:cNvPr id="1033" name="Picture 9" descr="\\WANDERER\server2000\Projects\PV website\wordles\1004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713" y="1814181"/>
            <a:ext cx="5256584" cy="39424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03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Overcoming adversity</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611560" y="1715190"/>
            <a:ext cx="4176463"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900" i="1" dirty="0"/>
              <a:t>‘Every great personal story you have to tell involves overcoming adversity. </a:t>
            </a:r>
            <a:r>
              <a:rPr lang="en-GB" sz="2900" i="1" dirty="0" smtClean="0"/>
              <a:t/>
            </a:r>
            <a:br>
              <a:rPr lang="en-GB" sz="2900" i="1" dirty="0" smtClean="0"/>
            </a:br>
            <a:r>
              <a:rPr lang="en-GB" sz="2900" i="1" dirty="0" smtClean="0"/>
              <a:t>If </a:t>
            </a:r>
            <a:r>
              <a:rPr lang="en-GB" sz="2900" i="1" dirty="0"/>
              <a:t>you shy away from adversity, you take away your ability to tell new stories.’</a:t>
            </a:r>
            <a:endParaRPr lang="en-GB" sz="2900" dirty="0"/>
          </a:p>
          <a:p>
            <a:pPr marL="0" indent="0">
              <a:buNone/>
            </a:pPr>
            <a:r>
              <a:rPr lang="en-GB" sz="2800" dirty="0" smtClean="0"/>
              <a:t>		</a:t>
            </a:r>
            <a:r>
              <a:rPr lang="en-GB" sz="2600" dirty="0" smtClean="0"/>
              <a:t>Farrell </a:t>
            </a:r>
            <a:r>
              <a:rPr lang="en-GB" sz="2600" dirty="0"/>
              <a:t>Drake</a:t>
            </a:r>
          </a:p>
        </p:txBody>
      </p:sp>
      <p:pic>
        <p:nvPicPr>
          <p:cNvPr id="8" name="Picture 4" descr="\\Wanderer\server2000\Projects\NHS IQ\School for Healthcare Radicals\Storytelling masterclass\Point_of_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44824"/>
            <a:ext cx="4008445" cy="300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39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Red shoes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Red shoes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www.patientvoices.org.uk/flv/1001pv384s.htm           Amira Chaudhry 2016</a:t>
            </a:r>
            <a:endParaRPr lang="en-GB" sz="1400" dirty="0">
              <a:solidFill>
                <a:srgbClr val="626262"/>
              </a:solidFill>
            </a:endParaRPr>
          </a:p>
        </p:txBody>
      </p:sp>
      <p:pic>
        <p:nvPicPr>
          <p:cNvPr id="3" name="Picture 2" descr="\\WANDERER\server2000\Projects\PV website\wordles\1001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28800"/>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89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
            </a:r>
            <a:r>
              <a:rPr lang="en-GB" dirty="0" smtClean="0">
                <a:solidFill>
                  <a:schemeClr val="tx1">
                    <a:lumMod val="65000"/>
                    <a:lumOff val="35000"/>
                  </a:schemeClr>
                </a:solidFill>
              </a:rPr>
              <a:t>oonlight world</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The  moonlight world</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www.patientvoices.org.uk/flv/1007pv384s.htm                    David Gilbert 2016</a:t>
            </a:r>
            <a:endParaRPr lang="en-GB" sz="1400" dirty="0">
              <a:solidFill>
                <a:srgbClr val="626262"/>
              </a:solidFill>
            </a:endParaRPr>
          </a:p>
        </p:txBody>
      </p:sp>
      <p:pic>
        <p:nvPicPr>
          <p:cNvPr id="3" name="Picture 5" descr="\\WANDERER\server2000\Projects\PV website\wordles\1007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04" y="1700808"/>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99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Tears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Tears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www.patientvoices.org.uk/flv/1008pv384s.htm                David Charlton 2016</a:t>
            </a:r>
            <a:endParaRPr lang="en-GB" sz="1400" dirty="0">
              <a:solidFill>
                <a:srgbClr val="626262"/>
              </a:solidFill>
            </a:endParaRPr>
          </a:p>
        </p:txBody>
      </p:sp>
      <p:pic>
        <p:nvPicPr>
          <p:cNvPr id="1030" name="Picture 6" descr="\\WANDERER\server2000\Projects\PV website\wordles\100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04" y="1772816"/>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91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Stickers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Stickers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983307" y="5857527"/>
            <a:ext cx="5541021" cy="307777"/>
          </a:xfrm>
          <a:prstGeom prst="rect">
            <a:avLst/>
          </a:prstGeom>
        </p:spPr>
        <p:txBody>
          <a:bodyPr wrap="square">
            <a:spAutoFit/>
          </a:bodyPr>
          <a:lstStyle/>
          <a:p>
            <a:r>
              <a:rPr lang="en-GB" sz="1400" dirty="0" smtClean="0">
                <a:solidFill>
                  <a:srgbClr val="626262"/>
                </a:solidFill>
              </a:rPr>
              <a:t>www.patientvoices.org.uk/flv/1003pv384s.htm          Claudia Gore 2016</a:t>
            </a:r>
            <a:endParaRPr lang="en-GB" sz="1400" dirty="0">
              <a:solidFill>
                <a:srgbClr val="626262"/>
              </a:solidFill>
            </a:endParaRPr>
          </a:p>
        </p:txBody>
      </p:sp>
      <p:pic>
        <p:nvPicPr>
          <p:cNvPr id="1026" name="Picture 2" descr="\\WANDERER\server2000\Projects\PV website\wordles\1003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307" y="1965192"/>
            <a:ext cx="5180981" cy="388679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407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my hand and we will grow</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Take my hand and we will grow</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929535"/>
            <a:ext cx="5808645" cy="307777"/>
          </a:xfrm>
          <a:prstGeom prst="rect">
            <a:avLst/>
          </a:prstGeom>
        </p:spPr>
        <p:txBody>
          <a:bodyPr wrap="square">
            <a:spAutoFit/>
          </a:bodyPr>
          <a:lstStyle/>
          <a:p>
            <a:r>
              <a:rPr lang="en-GB" sz="1400" dirty="0" smtClean="0">
                <a:solidFill>
                  <a:srgbClr val="626262"/>
                </a:solidFill>
              </a:rPr>
              <a:t>www.patientvoices.org.uk/flv/1014pv384s.htm                   Emma Davies 2016</a:t>
            </a:r>
            <a:endParaRPr lang="en-GB" sz="1400" dirty="0">
              <a:solidFill>
                <a:srgbClr val="626262"/>
              </a:solidFill>
            </a:endParaRPr>
          </a:p>
        </p:txBody>
      </p:sp>
      <p:pic>
        <p:nvPicPr>
          <p:cNvPr id="1035" name="Picture 11" descr="\\WANDERER\server2000\Projects\PV website\wordles\1014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90275"/>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1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You can do this!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You can do this!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www.patientvoices.org.uk/flv/0996pv384s.htm             Elaine Brand 2016</a:t>
            </a:r>
            <a:endParaRPr lang="en-GB" sz="1400" dirty="0">
              <a:solidFill>
                <a:srgbClr val="626262"/>
              </a:solidFill>
            </a:endParaRPr>
          </a:p>
        </p:txBody>
      </p:sp>
      <p:pic>
        <p:nvPicPr>
          <p:cNvPr id="1026" name="Picture 2" descr="\\WANDERER\server2000\Projects\PV website\wordles\0996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245" y="1700808"/>
            <a:ext cx="5337954" cy="40034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39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rmAutofit fontScale="92500" lnSpcReduction="20000"/>
          </a:bodyPr>
          <a:lstStyle/>
          <a:p>
            <a:pPr lvl="0"/>
            <a:r>
              <a:rPr lang="en-GB" dirty="0"/>
              <a:t>In what ways do </a:t>
            </a:r>
            <a:r>
              <a:rPr lang="en-GB" dirty="0" smtClean="0"/>
              <a:t>these </a:t>
            </a:r>
            <a:r>
              <a:rPr lang="en-GB" dirty="0"/>
              <a:t>stories connect personal resilience with workplace performance?</a:t>
            </a:r>
          </a:p>
          <a:p>
            <a:pPr lvl="0"/>
            <a:r>
              <a:rPr lang="en-GB" dirty="0"/>
              <a:t>In what ways do the stories help to create a compelling focus on the need to address resilience?</a:t>
            </a:r>
          </a:p>
          <a:p>
            <a:pPr lvl="0"/>
            <a:r>
              <a:rPr lang="en-GB" dirty="0"/>
              <a:t>What key messages do the stories illustrate with regard to organisational resilience and how this impacts on personal or individual resilience?</a:t>
            </a:r>
          </a:p>
          <a:p>
            <a:pPr lvl="0"/>
            <a:r>
              <a:rPr lang="en-GB" dirty="0"/>
              <a:t>How does this story highlight great adversity and the responsibility of the individual to demonstrate resilience?</a:t>
            </a:r>
          </a:p>
          <a:p>
            <a:endParaRPr lang="en-GB" dirty="0" smtClean="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770588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p:txBody>
          <a:bodyPr/>
          <a:lstStyle/>
          <a:p>
            <a:pPr lvl="0"/>
            <a:r>
              <a:rPr lang="en-GB" dirty="0"/>
              <a:t>How can </a:t>
            </a:r>
            <a:r>
              <a:rPr lang="en-GB" dirty="0" smtClean="0"/>
              <a:t>sharing stories </a:t>
            </a:r>
            <a:r>
              <a:rPr lang="en-GB" dirty="0"/>
              <a:t>in this </a:t>
            </a:r>
            <a:r>
              <a:rPr lang="en-GB" dirty="0" smtClean="0"/>
              <a:t>way </a:t>
            </a:r>
            <a:r>
              <a:rPr lang="en-GB" dirty="0"/>
              <a:t>help us develop cultures where it’s ok </a:t>
            </a:r>
            <a:r>
              <a:rPr lang="en-GB" dirty="0" smtClean="0"/>
              <a:t>not to </a:t>
            </a:r>
            <a:r>
              <a:rPr lang="en-GB" dirty="0"/>
              <a:t>be </a:t>
            </a:r>
            <a:r>
              <a:rPr lang="en-GB" dirty="0" smtClean="0"/>
              <a:t>ok</a:t>
            </a:r>
            <a:r>
              <a:rPr lang="en-GB" dirty="0"/>
              <a:t>?</a:t>
            </a:r>
          </a:p>
          <a:p>
            <a:r>
              <a:rPr lang="en-GB" dirty="0"/>
              <a:t>What three things does xx story focus your attention on, in terms of what you (or we) should do next?</a:t>
            </a:r>
          </a:p>
          <a:p>
            <a:r>
              <a:rPr lang="en-GB" dirty="0"/>
              <a:t>Having seen xx story, what is the one thing you feel compelled to do immediately?</a:t>
            </a:r>
          </a:p>
          <a:p>
            <a:endParaRPr lang="en-GB" dirty="0" smtClean="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25570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Resilience - with it</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899592" y="1715190"/>
            <a:ext cx="7968025"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s</a:t>
            </a:r>
            <a:r>
              <a:rPr lang="en-GB" sz="2800" dirty="0" smtClean="0"/>
              <a:t>wift recovery from difficulty or adversity</a:t>
            </a:r>
          </a:p>
          <a:p>
            <a:r>
              <a:rPr lang="en-GB" sz="2800" dirty="0" smtClean="0"/>
              <a:t>strategies for managing pressure and stress</a:t>
            </a:r>
          </a:p>
          <a:p>
            <a:r>
              <a:rPr lang="en-GB" sz="2800" dirty="0"/>
              <a:t>a positive outlook</a:t>
            </a:r>
          </a:p>
          <a:p>
            <a:r>
              <a:rPr lang="en-GB" sz="2800" dirty="0" smtClean="0"/>
              <a:t>sense of wellbeing</a:t>
            </a:r>
          </a:p>
          <a:p>
            <a:r>
              <a:rPr lang="en-GB" sz="2800" dirty="0"/>
              <a:t>e</a:t>
            </a:r>
            <a:r>
              <a:rPr lang="en-GB" sz="2800" dirty="0" smtClean="0"/>
              <a:t>mpathy and compassion</a:t>
            </a:r>
          </a:p>
          <a:p>
            <a:r>
              <a:rPr lang="en-GB" sz="2800" dirty="0"/>
              <a:t>s</a:t>
            </a:r>
            <a:r>
              <a:rPr lang="en-GB" sz="2800" dirty="0" smtClean="0"/>
              <a:t>ometimes it’s ok not to </a:t>
            </a:r>
            <a:br>
              <a:rPr lang="en-GB" sz="2800" dirty="0" smtClean="0"/>
            </a:br>
            <a:r>
              <a:rPr lang="en-GB" sz="2800" dirty="0" smtClean="0"/>
              <a:t>be ok</a:t>
            </a:r>
          </a:p>
          <a:p>
            <a:pPr marL="0" indent="0">
              <a:buNone/>
            </a:pPr>
            <a:r>
              <a:rPr lang="en-GB" sz="2800" dirty="0" smtClean="0"/>
              <a:t>						</a:t>
            </a:r>
            <a:endParaRPr lang="en-GB" sz="2800" dirty="0"/>
          </a:p>
        </p:txBody>
      </p:sp>
      <p:pic>
        <p:nvPicPr>
          <p:cNvPr id="3074" name="Picture 2" descr="\\WANDERER\server2000\Projects\Patient Voices II\PV Projects and workshops\NHS England\Staff stories\Facilitation packs\Photos\IMG_60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18" t="22036" r="29889" b="4212"/>
          <a:stretch/>
        </p:blipFill>
        <p:spPr bwMode="auto">
          <a:xfrm>
            <a:off x="5355489" y="2852936"/>
            <a:ext cx="3321861" cy="30627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8242450" y="5223678"/>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2291795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Resilience – without it</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899592" y="1715190"/>
            <a:ext cx="7968025"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800" i="1" dirty="0" smtClean="0"/>
          </a:p>
          <a:p>
            <a:pPr marL="0" indent="0">
              <a:buNone/>
            </a:pPr>
            <a:endParaRPr lang="en-GB" sz="2800" dirty="0"/>
          </a:p>
        </p:txBody>
      </p:sp>
      <p:sp>
        <p:nvSpPr>
          <p:cNvPr id="8" name="Content Placeholder 2"/>
          <p:cNvSpPr txBox="1">
            <a:spLocks/>
          </p:cNvSpPr>
          <p:nvPr/>
        </p:nvSpPr>
        <p:spPr>
          <a:xfrm>
            <a:off x="611560" y="1867589"/>
            <a:ext cx="7968025"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e</a:t>
            </a:r>
            <a:r>
              <a:rPr lang="en-GB" sz="2800" dirty="0" smtClean="0"/>
              <a:t>xhaustion</a:t>
            </a:r>
          </a:p>
          <a:p>
            <a:r>
              <a:rPr lang="en-GB" sz="2800" dirty="0"/>
              <a:t>s</a:t>
            </a:r>
            <a:r>
              <a:rPr lang="en-GB" sz="2800" dirty="0" smtClean="0"/>
              <a:t>ickness</a:t>
            </a:r>
          </a:p>
          <a:p>
            <a:r>
              <a:rPr lang="en-GB" sz="2800" dirty="0"/>
              <a:t>b</a:t>
            </a:r>
            <a:r>
              <a:rPr lang="en-GB" sz="2800" dirty="0" smtClean="0"/>
              <a:t>urnout</a:t>
            </a:r>
          </a:p>
          <a:p>
            <a:r>
              <a:rPr lang="en-GB" sz="2800" dirty="0"/>
              <a:t>f</a:t>
            </a:r>
            <a:r>
              <a:rPr lang="en-GB" sz="2800" dirty="0" smtClean="0"/>
              <a:t>eeling overwhelmed</a:t>
            </a:r>
          </a:p>
          <a:p>
            <a:r>
              <a:rPr lang="en-GB" sz="2800" dirty="0" smtClean="0"/>
              <a:t>feeling worthless</a:t>
            </a:r>
          </a:p>
          <a:p>
            <a:pPr marL="0" indent="0">
              <a:buNone/>
            </a:pPr>
            <a:endParaRPr lang="en-GB" sz="2800" dirty="0" smtClean="0"/>
          </a:p>
          <a:p>
            <a:pPr marL="0" indent="0">
              <a:buNone/>
            </a:pPr>
            <a:r>
              <a:rPr lang="en-GB" sz="2800" dirty="0" smtClean="0"/>
              <a:t>						</a:t>
            </a:r>
            <a:endParaRPr lang="en-GB" sz="2800" dirty="0"/>
          </a:p>
        </p:txBody>
      </p:sp>
      <p:pic>
        <p:nvPicPr>
          <p:cNvPr id="1026" name="Picture 2" descr="\\WANDERER\server2000\Projects\Patient Voices II\PV Projects and workshops\NHS England\Staff stories\Facilitation packs\Photos\IMG_62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104" y="1885886"/>
            <a:ext cx="4553762" cy="34153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16200000">
            <a:off x="8369083" y="4541064"/>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3454966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Resilient people…</a:t>
            </a:r>
            <a:endParaRPr lang="en-GB" dirty="0"/>
          </a:p>
        </p:txBody>
      </p:sp>
      <p:sp>
        <p:nvSpPr>
          <p:cNvPr id="3" name="Content Placeholder 2"/>
          <p:cNvSpPr>
            <a:spLocks noGrp="1"/>
          </p:cNvSpPr>
          <p:nvPr>
            <p:ph idx="1"/>
          </p:nvPr>
        </p:nvSpPr>
        <p:spPr>
          <a:xfrm>
            <a:off x="323528" y="1600200"/>
            <a:ext cx="4392488" cy="5141168"/>
          </a:xfrm>
        </p:spPr>
        <p:txBody>
          <a:bodyPr>
            <a:normAutofit fontScale="85000" lnSpcReduction="10000"/>
          </a:bodyPr>
          <a:lstStyle/>
          <a:p>
            <a:pPr>
              <a:spcAft>
                <a:spcPts val="300"/>
              </a:spcAft>
            </a:pPr>
            <a:r>
              <a:rPr lang="en-GB" dirty="0" smtClean="0"/>
              <a:t>manage </a:t>
            </a:r>
            <a:r>
              <a:rPr lang="en-GB" dirty="0"/>
              <a:t>negative emotions </a:t>
            </a:r>
          </a:p>
          <a:p>
            <a:pPr>
              <a:spcAft>
                <a:spcPts val="300"/>
              </a:spcAft>
            </a:pPr>
            <a:r>
              <a:rPr lang="en-GB" dirty="0" smtClean="0"/>
              <a:t>assert </a:t>
            </a:r>
            <a:r>
              <a:rPr lang="en-GB" dirty="0"/>
              <a:t>influence while accepting external controls </a:t>
            </a:r>
          </a:p>
          <a:p>
            <a:pPr>
              <a:spcAft>
                <a:spcPts val="300"/>
              </a:spcAft>
            </a:pPr>
            <a:r>
              <a:rPr lang="en-GB" dirty="0" smtClean="0"/>
              <a:t>learn </a:t>
            </a:r>
            <a:r>
              <a:rPr lang="en-GB" dirty="0"/>
              <a:t>from past experience </a:t>
            </a:r>
          </a:p>
          <a:p>
            <a:pPr>
              <a:spcAft>
                <a:spcPts val="300"/>
              </a:spcAft>
            </a:pPr>
            <a:r>
              <a:rPr lang="en-GB" dirty="0" smtClean="0"/>
              <a:t>seek </a:t>
            </a:r>
            <a:r>
              <a:rPr lang="en-GB" dirty="0"/>
              <a:t>and </a:t>
            </a:r>
            <a:r>
              <a:rPr lang="en-GB" dirty="0" smtClean="0"/>
              <a:t>use </a:t>
            </a:r>
            <a:r>
              <a:rPr lang="en-GB" dirty="0"/>
              <a:t>supportive environmental factors </a:t>
            </a:r>
          </a:p>
          <a:p>
            <a:pPr>
              <a:spcAft>
                <a:spcPts val="300"/>
              </a:spcAft>
            </a:pPr>
            <a:r>
              <a:rPr lang="en-GB" dirty="0" smtClean="0"/>
              <a:t>practise </a:t>
            </a:r>
            <a:r>
              <a:rPr lang="en-GB" dirty="0"/>
              <a:t>the use of protective </a:t>
            </a:r>
            <a:r>
              <a:rPr lang="en-GB" dirty="0" smtClean="0"/>
              <a:t>factors</a:t>
            </a:r>
            <a:endParaRPr lang="en-GB" dirty="0"/>
          </a:p>
          <a:p>
            <a:pPr>
              <a:spcAft>
                <a:spcPts val="300"/>
              </a:spcAft>
            </a:pPr>
            <a:r>
              <a:rPr lang="en-GB" dirty="0"/>
              <a:t>engage with others for own support and development </a:t>
            </a:r>
          </a:p>
        </p:txBody>
      </p:sp>
      <p:pic>
        <p:nvPicPr>
          <p:cNvPr id="4098" name="Picture 2" descr="\\WANDERER\server2000\Projects\Patient Voices II\PV Projects and workshops\NHS England\Staff stories\Facilitation packs\Photos\P10400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3" r="40627"/>
          <a:stretch/>
        </p:blipFill>
        <p:spPr bwMode="auto">
          <a:xfrm>
            <a:off x="5004048" y="1720246"/>
            <a:ext cx="3600400" cy="45586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159322" y="551171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191777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Resilient organisations foster….</a:t>
            </a:r>
            <a:endParaRPr lang="en-GB" dirty="0"/>
          </a:p>
        </p:txBody>
      </p:sp>
      <p:sp>
        <p:nvSpPr>
          <p:cNvPr id="3" name="Content Placeholder 2"/>
          <p:cNvSpPr>
            <a:spLocks noGrp="1"/>
          </p:cNvSpPr>
          <p:nvPr>
            <p:ph idx="1"/>
          </p:nvPr>
        </p:nvSpPr>
        <p:spPr/>
        <p:txBody>
          <a:bodyPr>
            <a:normAutofit fontScale="85000" lnSpcReduction="20000"/>
          </a:bodyPr>
          <a:lstStyle/>
          <a:p>
            <a:r>
              <a:rPr lang="en-GB" dirty="0"/>
              <a:t>alertness to risks </a:t>
            </a:r>
          </a:p>
          <a:p>
            <a:r>
              <a:rPr lang="en-GB" dirty="0" smtClean="0"/>
              <a:t>a </a:t>
            </a:r>
            <a:r>
              <a:rPr lang="en-GB" dirty="0"/>
              <a:t>realistic, compassionate and open team culture </a:t>
            </a:r>
          </a:p>
          <a:p>
            <a:r>
              <a:rPr lang="en-GB" dirty="0" smtClean="0"/>
              <a:t>regular </a:t>
            </a:r>
            <a:r>
              <a:rPr lang="en-GB" dirty="0"/>
              <a:t>managed timeouts to discuss problems and work/life balance </a:t>
            </a:r>
          </a:p>
          <a:p>
            <a:r>
              <a:rPr lang="en-GB" dirty="0" smtClean="0"/>
              <a:t>shared </a:t>
            </a:r>
            <a:r>
              <a:rPr lang="en-GB" dirty="0"/>
              <a:t>responsibility to act on stressors and risks </a:t>
            </a:r>
          </a:p>
          <a:p>
            <a:r>
              <a:rPr lang="en-GB" dirty="0" smtClean="0"/>
              <a:t>acceptance </a:t>
            </a:r>
            <a:r>
              <a:rPr lang="en-GB" dirty="0"/>
              <a:t>of responsibility for acting on </a:t>
            </a:r>
            <a:r>
              <a:rPr lang="en-GB" dirty="0" smtClean="0"/>
              <a:t>difficulties</a:t>
            </a:r>
          </a:p>
          <a:p>
            <a:r>
              <a:rPr lang="en-GB" dirty="0" smtClean="0"/>
              <a:t>culture </a:t>
            </a:r>
            <a:r>
              <a:rPr lang="en-GB" dirty="0"/>
              <a:t>of support, safety and confidentiality </a:t>
            </a:r>
          </a:p>
          <a:p>
            <a:r>
              <a:rPr lang="en-GB" dirty="0" smtClean="0"/>
              <a:t>external </a:t>
            </a:r>
            <a:r>
              <a:rPr lang="en-GB" dirty="0"/>
              <a:t>networks, partnerships and strategies </a:t>
            </a:r>
          </a:p>
          <a:p>
            <a:r>
              <a:rPr lang="en-GB" dirty="0" smtClean="0"/>
              <a:t>mindfulness </a:t>
            </a:r>
            <a:r>
              <a:rPr lang="en-GB" dirty="0"/>
              <a:t>training </a:t>
            </a:r>
          </a:p>
          <a:p>
            <a:r>
              <a:rPr lang="en-GB" dirty="0" smtClean="0"/>
              <a:t>team </a:t>
            </a:r>
            <a:r>
              <a:rPr lang="en-GB" dirty="0"/>
              <a:t>CPD </a:t>
            </a:r>
          </a:p>
          <a:p>
            <a:r>
              <a:rPr lang="en-GB" dirty="0" smtClean="0"/>
              <a:t>ensuring </a:t>
            </a:r>
            <a:r>
              <a:rPr lang="en-GB" dirty="0"/>
              <a:t>staff are registered with a GP. </a:t>
            </a:r>
          </a:p>
        </p:txBody>
      </p:sp>
    </p:spTree>
    <p:extLst>
      <p:ext uri="{BB962C8B-B14F-4D97-AF65-F5344CB8AC3E}">
        <p14:creationId xmlns:p14="http://schemas.microsoft.com/office/powerpoint/2010/main" val="50183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with resilience</a:t>
            </a:r>
            <a:endParaRPr lang="en-GB" dirty="0"/>
          </a:p>
        </p:txBody>
      </p:sp>
      <p:sp>
        <p:nvSpPr>
          <p:cNvPr id="3" name="Content Placeholder 2"/>
          <p:cNvSpPr>
            <a:spLocks noGrp="1"/>
          </p:cNvSpPr>
          <p:nvPr>
            <p:ph idx="1"/>
          </p:nvPr>
        </p:nvSpPr>
        <p:spPr/>
        <p:txBody>
          <a:bodyPr/>
          <a:lstStyle/>
          <a:p>
            <a:r>
              <a:rPr lang="en-GB" dirty="0" smtClean="0"/>
              <a:t>Recovering from adversity – </a:t>
            </a:r>
            <a:br>
              <a:rPr lang="en-GB" dirty="0" smtClean="0"/>
            </a:br>
            <a:r>
              <a:rPr lang="en-GB" dirty="0" smtClean="0"/>
              <a:t>whose responsibility is it?</a:t>
            </a:r>
          </a:p>
          <a:p>
            <a:r>
              <a:rPr lang="en-GB" dirty="0" smtClean="0"/>
              <a:t>Resilience – a badge of honour?</a:t>
            </a:r>
          </a:p>
          <a:p>
            <a:r>
              <a:rPr lang="en-GB" dirty="0" smtClean="0"/>
              <a:t>‘</a:t>
            </a:r>
            <a:r>
              <a:rPr lang="en-GB" dirty="0"/>
              <a:t>I</a:t>
            </a:r>
            <a:r>
              <a:rPr lang="en-GB" dirty="0" smtClean="0"/>
              <a:t>t’s ok not to be ok’</a:t>
            </a:r>
            <a:endParaRPr lang="en-GB" dirty="0"/>
          </a:p>
        </p:txBody>
      </p:sp>
      <p:pic>
        <p:nvPicPr>
          <p:cNvPr id="2050" name="Picture 2" descr="\\WANDERER\server2000\Projects\Patient Voices II\PV Projects and workshops\NHS England\Staff stories\Facilitation packs\Photos\IMG_02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72"/>
          <a:stretch/>
        </p:blipFill>
        <p:spPr bwMode="auto">
          <a:xfrm>
            <a:off x="5161280" y="3356992"/>
            <a:ext cx="3587184"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352473" y="5441625"/>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25934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ANDERER\server2000\Projects\Patient Voices II\PV Projects and workshops\NHS England\Staff stories\Facilitation packs\Photos\IMG_59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44824"/>
            <a:ext cx="4371030" cy="32782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 resilient system</a:t>
            </a:r>
            <a:endParaRPr lang="en-GB" dirty="0"/>
          </a:p>
        </p:txBody>
      </p:sp>
      <p:sp>
        <p:nvSpPr>
          <p:cNvPr id="3" name="Content Placeholder 2"/>
          <p:cNvSpPr>
            <a:spLocks noGrp="1"/>
          </p:cNvSpPr>
          <p:nvPr>
            <p:ph idx="1"/>
          </p:nvPr>
        </p:nvSpPr>
        <p:spPr>
          <a:xfrm>
            <a:off x="457200" y="1600200"/>
            <a:ext cx="3970784" cy="4277071"/>
          </a:xfrm>
        </p:spPr>
        <p:txBody>
          <a:bodyPr>
            <a:normAutofit lnSpcReduction="10000"/>
          </a:bodyPr>
          <a:lstStyle/>
          <a:p>
            <a:pPr marL="0" indent="0">
              <a:buNone/>
            </a:pPr>
            <a:r>
              <a:rPr lang="en-GB" dirty="0" smtClean="0"/>
              <a:t>‘</a:t>
            </a:r>
            <a:r>
              <a:rPr lang="en-GB" i="1" dirty="0" smtClean="0"/>
              <a:t>A </a:t>
            </a:r>
            <a:r>
              <a:rPr lang="en-GB" i="1" dirty="0"/>
              <a:t>resilient system is what we need: one </a:t>
            </a:r>
            <a:r>
              <a:rPr lang="en-GB" i="1" dirty="0" smtClean="0"/>
              <a:t>that </a:t>
            </a:r>
            <a:r>
              <a:rPr lang="en-GB" i="1" dirty="0"/>
              <a:t>adequately recruits, retains, values </a:t>
            </a:r>
            <a:r>
              <a:rPr lang="en-GB" i="1" dirty="0" smtClean="0"/>
              <a:t>and </a:t>
            </a:r>
            <a:r>
              <a:rPr lang="en-GB" i="1" dirty="0"/>
              <a:t>supports its </a:t>
            </a:r>
            <a:r>
              <a:rPr lang="en-GB" dirty="0" smtClean="0"/>
              <a:t>employees.’ </a:t>
            </a:r>
          </a:p>
          <a:p>
            <a:pPr marL="0" indent="0">
              <a:buNone/>
            </a:pPr>
            <a:r>
              <a:rPr lang="en-GB" sz="2800" dirty="0" smtClean="0"/>
              <a:t>		Oliver 2017</a:t>
            </a:r>
          </a:p>
          <a:p>
            <a:pPr marL="3657600" lvl="8" indent="0">
              <a:buNone/>
            </a:pPr>
            <a:r>
              <a:rPr lang="en-GB" sz="2800" dirty="0" smtClean="0">
                <a:solidFill>
                  <a:schemeClr val="tx1">
                    <a:lumMod val="65000"/>
                    <a:lumOff val="35000"/>
                  </a:schemeClr>
                </a:solidFill>
              </a:rPr>
              <a:t>		</a:t>
            </a:r>
            <a:endParaRPr lang="en-GB" sz="2800" dirty="0">
              <a:solidFill>
                <a:schemeClr val="tx1">
                  <a:lumMod val="65000"/>
                  <a:lumOff val="35000"/>
                </a:schemeClr>
              </a:solidFill>
            </a:endParaRPr>
          </a:p>
        </p:txBody>
      </p:sp>
      <p:sp>
        <p:nvSpPr>
          <p:cNvPr id="6" name="Rectangle 5"/>
          <p:cNvSpPr/>
          <p:nvPr/>
        </p:nvSpPr>
        <p:spPr>
          <a:xfrm>
            <a:off x="7684352" y="5157192"/>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2958779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The </a:t>
            </a:r>
            <a:r>
              <a:rPr lang="en-GB" i="1" dirty="0" smtClean="0">
                <a:solidFill>
                  <a:schemeClr val="tx1">
                    <a:lumMod val="65000"/>
                    <a:lumOff val="35000"/>
                  </a:schemeClr>
                </a:solidFill>
              </a:rPr>
              <a:t>DNA of Care</a:t>
            </a:r>
            <a:endParaRPr lang="en-GB" i="1" dirty="0">
              <a:solidFill>
                <a:schemeClr val="tx1">
                  <a:lumMod val="65000"/>
                  <a:lumOff val="35000"/>
                </a:schemeClr>
              </a:solidFill>
            </a:endParaRPr>
          </a:p>
        </p:txBody>
      </p:sp>
      <p:sp>
        <p:nvSpPr>
          <p:cNvPr id="3" name="Content Placeholder 2"/>
          <p:cNvSpPr>
            <a:spLocks noGrp="1"/>
          </p:cNvSpPr>
          <p:nvPr>
            <p:ph idx="1"/>
          </p:nvPr>
        </p:nvSpPr>
        <p:spPr>
          <a:xfrm>
            <a:off x="457200" y="1600200"/>
            <a:ext cx="5050904" cy="4709120"/>
          </a:xfrm>
        </p:spPr>
        <p:txBody>
          <a:bodyPr>
            <a:normAutofit/>
          </a:bodyPr>
          <a:lstStyle/>
          <a:p>
            <a:pPr marL="0" indent="0">
              <a:buNone/>
            </a:pPr>
            <a:r>
              <a:rPr lang="en-GB" sz="2800" i="1" dirty="0" smtClean="0"/>
              <a:t>‘The </a:t>
            </a:r>
            <a:r>
              <a:rPr lang="en-GB" sz="2800" i="1" dirty="0"/>
              <a:t>intertwined relationship between patient care and staff well-being has been likened to the double helix. And so the stories we tell each other are like the DNA of care, transmitting information and shaping cultures, offering learning opportunities and, sometimes, healing</a:t>
            </a:r>
            <a:r>
              <a:rPr lang="en-GB" sz="2800" i="1" dirty="0" smtClean="0"/>
              <a:t>.’</a:t>
            </a:r>
          </a:p>
          <a:p>
            <a:pPr marL="0" indent="0">
              <a:buNone/>
            </a:pPr>
            <a:r>
              <a:rPr lang="en-GB" sz="2200" dirty="0" smtClean="0"/>
              <a:t>	Pip Hardy and Tony Sumner, 2016</a:t>
            </a:r>
            <a:endParaRPr lang="en-GB" sz="2200" dirty="0"/>
          </a:p>
          <a:p>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WANDERER\server2000\Projects\Patient Voices II\PV Projects and workshops\NHS England\Staff stories\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05210" y="2395603"/>
            <a:ext cx="3792594" cy="246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14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2926</TotalTime>
  <Words>986</Words>
  <Application>Microsoft Office PowerPoint</Application>
  <PresentationFormat>On-screen Show (4:3)</PresentationFormat>
  <Paragraphs>188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Resilience</vt:lpstr>
      <vt:lpstr>Overcoming adversity</vt:lpstr>
      <vt:lpstr>Resilience - with it</vt:lpstr>
      <vt:lpstr>Resilience – without it</vt:lpstr>
      <vt:lpstr>Resilient people…</vt:lpstr>
      <vt:lpstr>Resilient organisations foster….</vt:lpstr>
      <vt:lpstr>The problem with resilience</vt:lpstr>
      <vt:lpstr>A resilient system</vt:lpstr>
      <vt:lpstr>The DNA of Care</vt:lpstr>
      <vt:lpstr>Two sides of the same coin</vt:lpstr>
      <vt:lpstr>Compassion for everyone</vt:lpstr>
      <vt:lpstr>DNA of Care stories of resilience</vt:lpstr>
      <vt:lpstr>Dis-integration</vt:lpstr>
      <vt:lpstr>Stay</vt:lpstr>
      <vt:lpstr>Floristry, perhaps?</vt:lpstr>
      <vt:lpstr>Impermanence</vt:lpstr>
      <vt:lpstr>I’m sorry</vt:lpstr>
      <vt:lpstr>Forgotten to remember</vt:lpstr>
      <vt:lpstr>Now I know health?</vt:lpstr>
      <vt:lpstr>Red shoes</vt:lpstr>
      <vt:lpstr>The moonlight world</vt:lpstr>
      <vt:lpstr>Tears</vt:lpstr>
      <vt:lpstr>Stickers</vt:lpstr>
      <vt:lpstr>Take my hand and we will grow</vt:lpstr>
      <vt:lpstr>You can do this!</vt:lpstr>
      <vt:lpstr>Questions for reflection</vt:lpstr>
      <vt:lpstr>Questions for reflection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dc:title>
  <dc:creator>Pip Hardy</dc:creator>
  <cp:lastModifiedBy>Pip Hardy</cp:lastModifiedBy>
  <cp:revision>34</cp:revision>
  <dcterms:created xsi:type="dcterms:W3CDTF">2018-02-01T14:21:16Z</dcterms:created>
  <dcterms:modified xsi:type="dcterms:W3CDTF">2018-07-31T16:44:11Z</dcterms:modified>
</cp:coreProperties>
</file>